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78" r:id="rId14"/>
    <p:sldId id="279" r:id="rId15"/>
    <p:sldId id="280" r:id="rId16"/>
    <p:sldId id="321" r:id="rId17"/>
    <p:sldId id="281" r:id="rId18"/>
    <p:sldId id="286" r:id="rId19"/>
    <p:sldId id="282" r:id="rId20"/>
    <p:sldId id="283" r:id="rId21"/>
    <p:sldId id="288" r:id="rId22"/>
    <p:sldId id="290" r:id="rId23"/>
    <p:sldId id="284" r:id="rId24"/>
    <p:sldId id="267" r:id="rId25"/>
    <p:sldId id="268" r:id="rId26"/>
    <p:sldId id="299" r:id="rId27"/>
    <p:sldId id="300" r:id="rId28"/>
    <p:sldId id="301" r:id="rId29"/>
    <p:sldId id="302" r:id="rId30"/>
    <p:sldId id="303" r:id="rId31"/>
    <p:sldId id="304" r:id="rId32"/>
    <p:sldId id="291" r:id="rId33"/>
    <p:sldId id="323" r:id="rId34"/>
    <p:sldId id="307" r:id="rId35"/>
    <p:sldId id="315" r:id="rId36"/>
    <p:sldId id="314" r:id="rId37"/>
    <p:sldId id="308" r:id="rId38"/>
    <p:sldId id="316" r:id="rId39"/>
    <p:sldId id="317" r:id="rId40"/>
    <p:sldId id="318" r:id="rId41"/>
    <p:sldId id="319" r:id="rId42"/>
    <p:sldId id="320" r:id="rId43"/>
    <p:sldId id="269" r:id="rId44"/>
    <p:sldId id="270" r:id="rId45"/>
    <p:sldId id="273" r:id="rId46"/>
    <p:sldId id="274" r:id="rId47"/>
    <p:sldId id="322" r:id="rId48"/>
    <p:sldId id="29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430"/>
    <p:restoredTop sz="90000"/>
  </p:normalViewPr>
  <p:slideViewPr>
    <p:cSldViewPr snapToGrid="0" snapToObjects="1">
      <p:cViewPr varScale="1">
        <p:scale>
          <a:sx n="70" d="100"/>
          <a:sy n="70" d="100"/>
        </p:scale>
        <p:origin x="1286" y="5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DB82-5744-49D3-A066-45D1D1E1A032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49BBC-4191-4836-898E-A89172171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2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49BBC-4191-4836-898E-A89172171D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2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203.249.87.58/1_team/1_team1/gym_website/index.php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G</a:t>
            </a:r>
            <a:r>
              <a:rPr lang="ko-KR" altLang="en-US"/>
              <a:t>ym </a:t>
            </a:r>
            <a:r>
              <a:rPr lang="en-US" altLang="ko-KR"/>
              <a:t>M</a:t>
            </a:r>
            <a:r>
              <a:rPr lang="ko-KR" altLang="en-US"/>
              <a:t>anagement </a:t>
            </a:r>
            <a:r>
              <a:rPr lang="en-US" altLang="ko-KR"/>
              <a:t>S</a:t>
            </a:r>
            <a:r>
              <a:rPr lang="ko-KR" altLang="en-US"/>
              <a:t>ystem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1286" y="1037884"/>
            <a:ext cx="1589427" cy="1589427"/>
          </a:xfrm>
          <a:prstGeom prst="rect">
            <a:avLst/>
          </a:prstGeom>
        </p:spPr>
      </p:pic>
      <p:sp>
        <p:nvSpPr>
          <p:cNvPr id="4" name="사각형: 둥근 모서리 3"/>
          <p:cNvSpPr/>
          <p:nvPr/>
        </p:nvSpPr>
        <p:spPr>
          <a:xfrm>
            <a:off x="4042886" y="3429000"/>
            <a:ext cx="4106226" cy="5600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042886" y="3429000"/>
            <a:ext cx="4106227" cy="560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100"/>
              <a:t>DATA BASE Team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8235" y="5066261"/>
            <a:ext cx="289534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100" dirty="0"/>
              <a:t>Leader: C089049 </a:t>
            </a:r>
            <a:r>
              <a:rPr lang="ko-KR" altLang="en-US" sz="2100" dirty="0"/>
              <a:t>이정혁</a:t>
            </a:r>
            <a:endParaRPr lang="en-US" altLang="ko-KR" sz="2100" dirty="0"/>
          </a:p>
          <a:p>
            <a:pPr lvl="0" algn="r">
              <a:defRPr/>
            </a:pPr>
            <a:r>
              <a:rPr lang="en-US" altLang="ko-KR" sz="2100" dirty="0"/>
              <a:t>C089018</a:t>
            </a:r>
            <a:r>
              <a:rPr lang="ko-KR" altLang="en-US" sz="2100" dirty="0"/>
              <a:t> 김윤호</a:t>
            </a:r>
          </a:p>
          <a:p>
            <a:pPr lvl="0" algn="r">
              <a:defRPr/>
            </a:pPr>
            <a:r>
              <a:rPr lang="en-US" altLang="ko-KR" sz="2100" dirty="0"/>
              <a:t>C089051 </a:t>
            </a:r>
            <a:r>
              <a:rPr lang="ko-KR" altLang="en-US" sz="2100" dirty="0"/>
              <a:t>이진우</a:t>
            </a:r>
          </a:p>
          <a:p>
            <a:pPr lvl="0" algn="r">
              <a:defRPr/>
            </a:pPr>
            <a:r>
              <a:rPr lang="en-US" altLang="ko-KR" sz="2100" dirty="0"/>
              <a:t>C293195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이재범</a:t>
            </a:r>
            <a:endParaRPr lang="ko-KR" alt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362913" y="2130425"/>
            <a:ext cx="4685506" cy="36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----------------------------------------------------------------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1208" y="2130425"/>
            <a:ext cx="4685506" cy="36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----------------------------------------------------------------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66925" y="3982305"/>
            <a:ext cx="1083956" cy="1083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45438-5406-7860-A0DC-97D1611A5DA6}"/>
              </a:ext>
            </a:extLst>
          </p:cNvPr>
          <p:cNvSpPr txBox="1"/>
          <p:nvPr/>
        </p:nvSpPr>
        <p:spPr>
          <a:xfrm>
            <a:off x="10404675" y="3689789"/>
            <a:ext cx="145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501_Team1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4868741" y="3041210"/>
            <a:ext cx="245451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500" b="1" dirty="0">
                <a:solidFill>
                  <a:schemeClr val="accent1"/>
                </a:solidFill>
              </a:rPr>
              <a:t>UI D</a:t>
            </a:r>
            <a:r>
              <a:rPr lang="en-US" altLang="ko-KR" sz="4500" b="1" dirty="0"/>
              <a:t>esign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/>
              <a:t>04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UI </a:t>
            </a:r>
            <a:r>
              <a:rPr lang="en-US" altLang="ko-KR" sz="6000" b="1">
                <a:solidFill>
                  <a:schemeClr val="dk1"/>
                </a:solidFill>
              </a:rPr>
              <a:t>D</a:t>
            </a:r>
            <a:r>
              <a:rPr lang="en-US" altLang="ko-KR" sz="6000" b="1"/>
              <a:t>esign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9757411" y="203416"/>
            <a:ext cx="1921705" cy="470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/>
              <a:t>&lt;Main Page&gt;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3081" y="1423219"/>
            <a:ext cx="10446033" cy="5173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0998" y="1783333"/>
            <a:ext cx="9460234" cy="3975178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9452611" y="203415"/>
            <a:ext cx="2226505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&lt;Membership&gt;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0998" y="1738139"/>
            <a:ext cx="10032928" cy="4028929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10814685" y="203415"/>
            <a:ext cx="864431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&lt;PT&gt;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0214610" y="203415"/>
            <a:ext cx="1464506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&lt;Trainer&gt;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873" y="1769395"/>
            <a:ext cx="10651002" cy="408112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10350419" y="479930"/>
            <a:ext cx="12170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&lt;Login&gt;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B38B7-7DC1-A4E7-613A-78D4FA31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33" y="1621073"/>
            <a:ext cx="10501094" cy="451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EE8C-4B7F-EEBC-1075-DF9D9489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80FB5A5-1FB1-C762-D607-48AD3053E1FE}"/>
              </a:ext>
            </a:extLst>
          </p:cNvPr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>
            <a:extLst>
              <a:ext uri="{FF2B5EF4-FFF2-40B4-BE49-F238E27FC236}">
                <a16:creationId xmlns:a16="http://schemas.microsoft.com/office/drawing/2014/main" id="{29E24323-A39D-507F-94B1-39616DEADA89}"/>
              </a:ext>
            </a:extLst>
          </p:cNvPr>
          <p:cNvSpPr txBox="1"/>
          <p:nvPr/>
        </p:nvSpPr>
        <p:spPr>
          <a:xfrm>
            <a:off x="9640036" y="250488"/>
            <a:ext cx="21060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&lt;Registration&gt;</a:t>
            </a:r>
          </a:p>
        </p:txBody>
      </p:sp>
      <p:sp>
        <p:nvSpPr>
          <p:cNvPr id="9" name="가로 글상자 8">
            <a:extLst>
              <a:ext uri="{FF2B5EF4-FFF2-40B4-BE49-F238E27FC236}">
                <a16:creationId xmlns:a16="http://schemas.microsoft.com/office/drawing/2014/main" id="{4333CB21-70B5-59E6-50F0-2657319C8C5B}"/>
              </a:ext>
            </a:extLst>
          </p:cNvPr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FD1576-EBB4-54D2-2482-866F3B23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05" y="1778152"/>
            <a:ext cx="9856852" cy="41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7585709" y="203415"/>
            <a:ext cx="4093407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&lt;Home page after logging in&gt;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5EF35-43E5-F4F0-77C2-9F37AA9A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91" y="1501329"/>
            <a:ext cx="9868280" cy="4858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0005059" y="203415"/>
            <a:ext cx="1674057" cy="470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&lt;My Page&gt;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31D50-F9DC-DD3A-BC8F-F8AC18A8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1501329"/>
            <a:ext cx="10340174" cy="4858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8233360" y="262275"/>
            <a:ext cx="3502921" cy="4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 management&gt;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C4A03-36F0-1302-CB74-5A34DC0E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28" y="1501330"/>
            <a:ext cx="10631300" cy="4414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9241" y="475043"/>
            <a:ext cx="1962562" cy="10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I</a:t>
            </a:r>
            <a:r>
              <a:rPr lang="en-US" altLang="ko-KR" sz="6000" b="1"/>
              <a:t>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9167" y="975118"/>
            <a:ext cx="469064" cy="537008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lvl="0">
              <a:defRPr/>
            </a:pPr>
            <a:r>
              <a:rPr lang="en-US" altLang="ko-KR"/>
              <a:t>............................................................................................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1330" y="1808659"/>
            <a:ext cx="5136855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100" dirty="0"/>
              <a:t>1. DB Topic &amp; Motivation</a:t>
            </a:r>
          </a:p>
          <a:p>
            <a:pPr lvl="0">
              <a:defRPr/>
            </a:pPr>
            <a:r>
              <a:rPr lang="en-US" altLang="ko-KR" sz="3100" dirty="0"/>
              <a:t>2. Project participation</a:t>
            </a:r>
          </a:p>
          <a:p>
            <a:pPr lvl="0">
              <a:defRPr/>
            </a:pPr>
            <a:r>
              <a:rPr lang="en-US" altLang="ko-KR" sz="3100" dirty="0"/>
              <a:t>3. Require Specification</a:t>
            </a:r>
          </a:p>
          <a:p>
            <a:pPr lvl="0">
              <a:defRPr/>
            </a:pPr>
            <a:r>
              <a:rPr lang="en-US" altLang="ko-KR" sz="3100" dirty="0"/>
              <a:t>4. UI Design</a:t>
            </a:r>
          </a:p>
          <a:p>
            <a:pPr lvl="0">
              <a:defRPr/>
            </a:pPr>
            <a:r>
              <a:rPr lang="en-US" altLang="ko-KR" sz="3100" dirty="0"/>
              <a:t>5. DB Design(Relation Schema)</a:t>
            </a:r>
          </a:p>
          <a:p>
            <a:pPr lvl="0">
              <a:defRPr/>
            </a:pPr>
            <a:r>
              <a:rPr lang="en-US" altLang="ko-KR" sz="3100" dirty="0"/>
              <a:t>6. Code Design</a:t>
            </a:r>
          </a:p>
          <a:p>
            <a:pPr lvl="0">
              <a:defRPr/>
            </a:pPr>
            <a:r>
              <a:rPr lang="en-US" altLang="ko-KR" sz="3100" dirty="0"/>
              <a:t>7. </a:t>
            </a:r>
            <a:r>
              <a:rPr lang="en-US" altLang="ko-KR" sz="3100" dirty="0" err="1"/>
              <a:t>Implementation&amp;Test</a:t>
            </a:r>
            <a:endParaRPr lang="en-US" altLang="ko-KR" sz="3100" dirty="0"/>
          </a:p>
          <a:p>
            <a:pPr lvl="0">
              <a:defRPr/>
            </a:pPr>
            <a:r>
              <a:rPr lang="en-US" altLang="ko-KR" sz="3100" dirty="0"/>
              <a:t>8. Conclusion/Expectation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9043036" y="203415"/>
            <a:ext cx="2636080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 Search&gt;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F1B57E-FF3D-405A-C149-5BA51D5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27" y="1703396"/>
            <a:ext cx="10493829" cy="4244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9738360" y="203415"/>
            <a:ext cx="1940756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&lt;PT register&gt;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76522-B906-C0FA-D7B7-D50BE4D6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5" y="1658653"/>
            <a:ext cx="10439400" cy="4373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8995410" y="203415"/>
            <a:ext cx="2683706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&lt;PT management&gt;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7B40A-7B27-0F87-6ACC-06FA52F7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4" y="1501330"/>
            <a:ext cx="9906000" cy="4747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0281286" y="203415"/>
            <a:ext cx="1397830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&lt;Locker&gt;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233081" y="497751"/>
            <a:ext cx="3221355" cy="1003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UI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91866F-8574-A43C-3C0B-178DE258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89" y="1501330"/>
            <a:ext cx="10710275" cy="4674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616477" y="3041210"/>
            <a:ext cx="49590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500" b="1" dirty="0">
                <a:solidFill>
                  <a:schemeClr val="accent1"/>
                </a:solidFill>
              </a:rPr>
              <a:t>DB </a:t>
            </a:r>
            <a:r>
              <a:rPr lang="en-US" altLang="ko-KR" sz="4500" b="1" dirty="0"/>
              <a:t>Design</a:t>
            </a:r>
          </a:p>
          <a:p>
            <a:pPr lvl="0" algn="ctr">
              <a:defRPr/>
            </a:pPr>
            <a:r>
              <a:rPr lang="en-US" altLang="ko-KR" sz="4500" b="1" dirty="0"/>
              <a:t>(Relational Schema)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/>
              <a:t>05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6910" y="363533"/>
            <a:ext cx="4088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0" b="1" dirty="0">
                <a:solidFill>
                  <a:schemeClr val="accent1"/>
                </a:solidFill>
              </a:rPr>
              <a:t>ER D</a:t>
            </a:r>
            <a:r>
              <a:rPr lang="en-US" altLang="ko-KR" sz="6000" b="1" dirty="0"/>
              <a:t>iagram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0318" y="1317223"/>
            <a:ext cx="9443012" cy="5311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628692" cy="1143000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53705" y="1427577"/>
            <a:ext cx="10972798" cy="4525963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en-US" altLang="ko-KR"/>
              <a:t>LOCKER</a:t>
            </a:r>
          </a:p>
          <a:p>
            <a:pPr lvl="0">
              <a:buFont typeface="Wingdings"/>
              <a:buChar char="§"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97837"/>
              </p:ext>
            </p:extLst>
          </p:nvPr>
        </p:nvGraphicFramePr>
        <p:xfrm>
          <a:off x="1316701" y="2079633"/>
          <a:ext cx="10124660" cy="12014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75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977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라커번호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rgbClr val="00B0F0"/>
                          </a:solidFill>
                          <a:latin typeface="+mn-ea"/>
                          <a:ea typeface="+mn-ea"/>
                        </a:rPr>
                        <a:t>멤버아이디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latin typeface="+mn-ea"/>
                          <a:ea typeface="+mn-ea"/>
                        </a:rPr>
                        <a:t>시작일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latin typeface="+mn-ea"/>
                          <a:ea typeface="+mn-ea"/>
                        </a:rPr>
                        <a:t>종료일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사용가능여부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LOKER_NUMBER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MEMBER_ID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START_DATE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END_DATE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AVAILABILITY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DATE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DATE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CHAR(1)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20165" y="4937269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2875" y="3657248"/>
            <a:ext cx="7415901" cy="2560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628692" cy="1143000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53705" y="1480586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MEMBER	</a:t>
            </a:r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85071"/>
              </p:ext>
            </p:extLst>
          </p:nvPr>
        </p:nvGraphicFramePr>
        <p:xfrm>
          <a:off x="1209279" y="2015948"/>
          <a:ext cx="10770209" cy="185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3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65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732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 dirty="0" err="1">
                          <a:solidFill>
                            <a:srgbClr val="00B050"/>
                          </a:solidFill>
                        </a:rPr>
                        <a:t>멤버아이디</a:t>
                      </a:r>
                      <a:endParaRPr lang="ko-KR" alt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rgbClr val="00B0F0"/>
                          </a:solidFill>
                        </a:rPr>
                        <a:t>멤버쉽코드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>
                          <a:solidFill>
                            <a:srgbClr val="00B0F0"/>
                          </a:solidFill>
                        </a:rPr>
                        <a:t>라커번호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멤버비밀번호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멤버 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휴대폰번호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600"/>
                        <a:t>등록일자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32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MEMBER_ID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MEMBERSHIP_CODE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LOCKER_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MEMBER_PWD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GENDER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MEMBER_PHONE_NUMBER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REGISTER_DATE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57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VARCHAR2(50)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NUMBER(10)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NUMBER(5)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VARCHAR2(50)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VARCHAR2(50)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(50)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VARCHAR2(1)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VARCHAR2(15)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0165" y="4937269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8370" y="4065937"/>
            <a:ext cx="5631735" cy="253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972798" cy="1143000"/>
          </a:xfrm>
        </p:spPr>
        <p:txBody>
          <a:bodyPr>
            <a:norm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921" y="1417638"/>
            <a:ext cx="10098154" cy="45259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PT</a:t>
            </a:r>
          </a:p>
          <a:p>
            <a:pPr marL="0" lvl="0" indent="0">
              <a:buNone/>
              <a:defRPr/>
            </a:pPr>
            <a:endParaRPr lang="en-US" altLang="ko-KR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94275"/>
              </p:ext>
            </p:extLst>
          </p:nvPr>
        </p:nvGraphicFramePr>
        <p:xfrm>
          <a:off x="2135493" y="213539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solidFill>
                            <a:srgbClr val="00B050"/>
                          </a:solidFill>
                          <a:latin typeface="나눔고딕 ExtraBold"/>
                          <a:ea typeface="나눔고딕 ExtraBold"/>
                        </a:rPr>
                        <a:t>PT</a:t>
                      </a:r>
                      <a:r>
                        <a:rPr lang="ko-KR" altLang="en-US" sz="1700">
                          <a:solidFill>
                            <a:srgbClr val="00B050"/>
                          </a:solidFill>
                          <a:latin typeface="나눔고딕 ExtraBold"/>
                          <a:ea typeface="나눔고딕 ExtraBold"/>
                        </a:rPr>
                        <a:t> 번호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rgbClr val="00B0F0"/>
                          </a:solidFill>
                          <a:latin typeface="나눔고딕 ExtraBold"/>
                          <a:ea typeface="나눔고딕 ExtraBold"/>
                        </a:rPr>
                        <a:t>강사 아이디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나눔고딕 ExtraBold"/>
                          <a:ea typeface="나눔고딕 ExtraBold"/>
                        </a:rPr>
                        <a:t>PT </a:t>
                      </a: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가격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나눔고딕 ExtraBold"/>
                          <a:ea typeface="나눔고딕 ExtraBold"/>
                        </a:rPr>
                        <a:t>PT </a:t>
                      </a: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유형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PT-CODE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UserID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Price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PT-Type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NUMBER(10)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VARCHAR2(50)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/>
                        <a:t>NUMBER(10,2)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dirty="0"/>
                        <a:t>VARCHAR2(50)</a:t>
                      </a:r>
                      <a:endParaRPr lang="ko-KR" altLang="en-US" sz="1700" dirty="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20165" y="4937269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61227" y="3611497"/>
            <a:ext cx="6284406" cy="2332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972798" cy="1143000"/>
          </a:xfrm>
        </p:spPr>
        <p:txBody>
          <a:bodyPr>
            <a:norm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921" y="1417638"/>
            <a:ext cx="10098154" cy="45259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Trainer</a:t>
            </a:r>
          </a:p>
          <a:p>
            <a:pPr marL="0" lvl="0" indent="0">
              <a:buNone/>
              <a:defRPr/>
            </a:pPr>
            <a:endParaRPr lang="en-US" altLang="ko-KR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8425" y="2082663"/>
          <a:ext cx="9538319" cy="159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3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rgbClr val="00B050"/>
                          </a:solidFill>
                          <a:latin typeface="나눔고딕 ExtraBold"/>
                          <a:ea typeface="나눔고딕 ExtraBold"/>
                        </a:rPr>
                        <a:t>강사 아이디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강사 비밀번호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이름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성별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강사 번호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등록 날짜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TRAINER_ID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TRAINER_PWD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TRAINER_</a:t>
                      </a:r>
                      <a:b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PHONE_NUMBER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REGISTER_DATE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VARCHAR2(1)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VARCHAR2(15)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8425" y="4713828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27158" y="3991062"/>
            <a:ext cx="5167412" cy="2580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718559" y="3043701"/>
            <a:ext cx="4745355" cy="773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500" b="1">
                <a:solidFill>
                  <a:schemeClr val="accent1"/>
                </a:solidFill>
              </a:rPr>
              <a:t>T</a:t>
            </a:r>
            <a:r>
              <a:rPr lang="en-US" altLang="ko-KR" sz="4500" b="1"/>
              <a:t>opic &amp; </a:t>
            </a:r>
            <a:r>
              <a:rPr lang="en-US" altLang="ko-KR" sz="4500" b="1">
                <a:solidFill>
                  <a:schemeClr val="accent1"/>
                </a:solidFill>
              </a:rPr>
              <a:t>M</a:t>
            </a:r>
            <a:r>
              <a:rPr lang="en-US" altLang="ko-KR" sz="4500" b="1"/>
              <a:t>otivation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900" b="1"/>
              <a:t>01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972798" cy="1143000"/>
          </a:xfrm>
        </p:spPr>
        <p:txBody>
          <a:bodyPr>
            <a:norm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921" y="1417638"/>
            <a:ext cx="10098154" cy="45259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Member_PT</a:t>
            </a:r>
          </a:p>
          <a:p>
            <a:pPr marL="0" lvl="0" indent="0">
              <a:buNone/>
              <a:defRPr/>
            </a:pPr>
            <a:endParaRPr lang="en-US" altLang="ko-KR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8424" y="2082663"/>
          <a:ext cx="86203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rgbClr val="00B0F0"/>
                          </a:solidFill>
                          <a:latin typeface="나눔고딕 ExtraBold"/>
                          <a:ea typeface="나눔고딕 ExtraBold"/>
                        </a:rPr>
                        <a:t>멤버아이디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solidFill>
                            <a:srgbClr val="00B0F0"/>
                          </a:solidFill>
                          <a:latin typeface="나눔고딕 ExtraBold"/>
                          <a:ea typeface="나눔고딕 ExtraBold"/>
                        </a:rPr>
                        <a:t>PT </a:t>
                      </a:r>
                      <a:r>
                        <a:rPr lang="ko-KR" altLang="en-US" sz="1700">
                          <a:solidFill>
                            <a:srgbClr val="00B0F0"/>
                          </a:solidFill>
                          <a:latin typeface="나눔고딕 ExtraBold"/>
                          <a:ea typeface="나눔고딕 ExtraBold"/>
                        </a:rPr>
                        <a:t>코드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PT </a:t>
                      </a:r>
                      <a:r>
                        <a:rPr lang="ko-KR" altLang="en-US" sz="17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횟수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등록 날짜</a:t>
                      </a: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PT_CODE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PD_COUNT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REGISTER_DATE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NUMBER(10,0)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NUMBER(3,0)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700">
                        <a:latin typeface="카카오 Bold"/>
                        <a:ea typeface="카카오 Bold"/>
                      </a:endParaRPr>
                    </a:p>
                  </a:txBody>
                  <a:tcPr marL="64917" marR="64917" marT="32459" marB="324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20165" y="4937269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65677" y="3840112"/>
            <a:ext cx="5834455" cy="2194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3705" y="274638"/>
            <a:ext cx="10972798" cy="1143000"/>
          </a:xfrm>
        </p:spPr>
        <p:txBody>
          <a:bodyPr>
            <a:norm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D</a:t>
            </a:r>
            <a:r>
              <a:rPr kumimoji="0" lang="en-US" altLang="ko-KR" sz="6000" b="1" i="0" u="none" strike="noStrike" kern="1200" cap="none" spc="0" normalizeH="0" baseline="0" dirty="0">
                <a:solidFill>
                  <a:schemeClr val="accent1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B</a:t>
            </a:r>
            <a:r>
              <a:rPr kumimoji="0" lang="en-US" altLang="ko-KR" sz="6000" b="1" i="0" u="none" strike="noStrike" kern="1200" cap="none" spc="0" normalizeH="0" baseline="0" dirty="0">
                <a:solidFill>
                  <a:srgbClr val="6182D6"/>
                </a:solidFill>
                <a:effectLst/>
                <a:uLnTx/>
                <a:uFillTx/>
                <a:latin typeface="Calibri"/>
                <a:ea typeface="맑은 고딕"/>
                <a:cs typeface="+mj-cs"/>
              </a:rPr>
              <a:t> </a:t>
            </a:r>
            <a:r>
              <a:rPr kumimoji="0" lang="en-US" altLang="ko-KR" sz="6000" b="1" i="0" u="none" strike="noStrike" kern="1200" cap="none" spc="0" normalizeH="0" baseline="0" dirty="0">
                <a:effectLst/>
                <a:uLnTx/>
                <a:uFillTx/>
                <a:latin typeface="Calibri"/>
                <a:ea typeface="맑은 고딕"/>
                <a:cs typeface="+mj-cs"/>
              </a:rPr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921" y="1417638"/>
            <a:ext cx="10098154" cy="45259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Membership</a:t>
            </a:r>
          </a:p>
          <a:p>
            <a:pPr marL="0" lvl="0" indent="0">
              <a:buNone/>
              <a:defRPr/>
            </a:pPr>
            <a:endParaRPr lang="en-US" altLang="ko-KR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8424" y="2316343"/>
          <a:ext cx="67909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rgbClr val="00B050"/>
                          </a:solidFill>
                          <a:latin typeface="나눔고딕 ExtraBold"/>
                          <a:ea typeface="나눔고딕 ExtraBold"/>
                        </a:rPr>
                        <a:t>멤버십 코드</a:t>
                      </a:r>
                      <a:endParaRPr lang="en-US" altLang="ko-KR" sz="1700">
                        <a:solidFill>
                          <a:srgbClr val="00B05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solidFill>
                            <a:schemeClr val="lt1"/>
                          </a:solidFill>
                          <a:latin typeface="나눔고딕 ExtraBold"/>
                          <a:ea typeface="나눔고딕 ExtraBold"/>
                        </a:rPr>
                        <a:t>정액권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700">
                          <a:latin typeface="나눔고딕 ExtraBold"/>
                          <a:ea typeface="나눔고딕 ExtraBold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MEMBERSHIP_CODE</a:t>
                      </a:r>
                      <a:endParaRPr lang="ko-KR" altLang="en-US" sz="1700">
                        <a:latin typeface="+mn-lt"/>
                        <a:ea typeface="카카오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700">
                          <a:latin typeface="+mn-lt"/>
                          <a:ea typeface="카카오 Bold"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NUMBER(10,0)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NUMBER(10,2)</a:t>
                      </a:r>
                      <a:endParaRPr lang="en-US" altLang="ko-KR" sz="18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20165" y="4937269"/>
            <a:ext cx="22375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50"/>
                </a:solidFill>
              </a:rPr>
              <a:t>PRIMARY KEY</a:t>
            </a:r>
          </a:p>
          <a:p>
            <a:pPr lvl="0">
              <a:defRPr/>
            </a:pPr>
            <a:endParaRPr lang="en-US" altLang="ko-KR"/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00B0F0"/>
                </a:solidFill>
              </a:rPr>
              <a:t>FOREIGN KEY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9625" y="3636925"/>
            <a:ext cx="6363588" cy="260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75654" y="450620"/>
            <a:ext cx="6050280" cy="10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R</a:t>
            </a:r>
            <a:r>
              <a:rPr lang="en-US" altLang="ko-KR" sz="6000" b="1"/>
              <a:t>elational Schema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8EF88-E6A8-3B11-9693-10CA4BC7AC45}"/>
              </a:ext>
            </a:extLst>
          </p:cNvPr>
          <p:cNvSpPr txBox="1"/>
          <p:nvPr/>
        </p:nvSpPr>
        <p:spPr>
          <a:xfrm>
            <a:off x="1486199" y="1705527"/>
            <a:ext cx="10279977" cy="47089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MEMBER : MEMBERSHIP</a:t>
            </a:r>
            <a:r>
              <a:rPr lang="ko-KR" altLang="en-US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= 1 : n</a:t>
            </a:r>
          </a:p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MEMBER : LOCKER = 1 : 1</a:t>
            </a:r>
          </a:p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PT : TRAINER</a:t>
            </a:r>
            <a:r>
              <a:rPr lang="ko-KR" altLang="en-US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= n : 1</a:t>
            </a:r>
          </a:p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PT : MEMBER = m : n</a:t>
            </a:r>
          </a:p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MEMBER_PT</a:t>
            </a:r>
            <a:r>
              <a:rPr lang="ko-KR" altLang="en-US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: MEMBER = n : 1</a:t>
            </a:r>
          </a:p>
          <a:p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MEMBER_PT</a:t>
            </a:r>
            <a:r>
              <a:rPr lang="ko-KR" altLang="en-US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sz="5000" dirty="0">
                <a:solidFill>
                  <a:schemeClr val="tx1"/>
                </a:solidFill>
                <a:latin typeface="카카오 Bold" panose="020B0600000101010101" pitchFamily="50" charset="-127"/>
                <a:ea typeface="카카오 Bold" panose="020B0600000101010101" pitchFamily="50" charset="-127"/>
              </a:rPr>
              <a:t>: PT = n :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8C30-EEC3-5195-6DF7-50ED3FAA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10330D4-A109-4581-E185-34B108E0F3A5}"/>
              </a:ext>
            </a:extLst>
          </p:cNvPr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E2BB4-937E-3E01-D25E-F3DCA66138A0}"/>
              </a:ext>
            </a:extLst>
          </p:cNvPr>
          <p:cNvSpPr txBox="1"/>
          <p:nvPr/>
        </p:nvSpPr>
        <p:spPr>
          <a:xfrm>
            <a:off x="4525700" y="3041210"/>
            <a:ext cx="314060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500" b="1" dirty="0">
                <a:solidFill>
                  <a:schemeClr val="accent1"/>
                </a:solidFill>
              </a:rPr>
              <a:t>Code</a:t>
            </a:r>
            <a:r>
              <a:rPr lang="en-US" altLang="ko-KR" sz="4500" b="1" dirty="0"/>
              <a:t> Design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6C1A2D-85C1-F6BA-56B4-0F275165ED8D}"/>
              </a:ext>
            </a:extLst>
          </p:cNvPr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 dirty="0"/>
              <a:t>06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6B32E-A76B-1CDA-FDE6-EAE078761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1098702" y="494322"/>
            <a:ext cx="4126229" cy="10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</a:t>
            </a: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Calibri"/>
                <a:ea typeface="맑은 고딕"/>
                <a:cs typeface="Calibri"/>
              </a:rPr>
              <a:t>ode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2550" y="1728216"/>
            <a:ext cx="6169479" cy="4514850"/>
          </a:xfrm>
          <a:prstGeom prst="rect">
            <a:avLst/>
          </a:prstGeom>
        </p:spPr>
      </p:pic>
      <p:sp>
        <p:nvSpPr>
          <p:cNvPr id="8" name="가로 글상자 6"/>
          <p:cNvSpPr txBox="1"/>
          <p:nvPr/>
        </p:nvSpPr>
        <p:spPr>
          <a:xfrm>
            <a:off x="9547859" y="355815"/>
            <a:ext cx="20521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&lt;DB Connect&gt;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330" y="3159760"/>
            <a:ext cx="3789694" cy="1181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Set the host, port, SID, username, and password, and initialize the connection to connect to the Oracle database.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9531179" y="262274"/>
            <a:ext cx="21060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</a:t>
            </a:r>
            <a:r>
              <a:rPr lang="en-US" altLang="ko-KR" sz="2500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R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egistration&gt;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8525" y="1567947"/>
            <a:ext cx="5618589" cy="4528053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99779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41602" y="1143709"/>
            <a:ext cx="2179154" cy="32776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16225" y="4825777"/>
            <a:ext cx="4220980" cy="906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After completing the registration, the user-submitted registration data is inserted into the TRAINER table of the Oracle database.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10325836" y="500801"/>
            <a:ext cx="12170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&lt;Login&gt;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073332" y="378007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7886" y="1659000"/>
            <a:ext cx="5714555" cy="4472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5685" y="1599275"/>
            <a:ext cx="3271831" cy="2292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767" y="4513107"/>
            <a:ext cx="4657664" cy="904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User authentication is performed through the database using the input provided by the user to verify the login status.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1470" y="1361530"/>
            <a:ext cx="5654772" cy="4974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10020" y="1361530"/>
            <a:ext cx="3020510" cy="2827078"/>
          </a:xfrm>
          <a:prstGeom prst="rect">
            <a:avLst/>
          </a:prstGeom>
        </p:spPr>
      </p:pic>
      <p:sp>
        <p:nvSpPr>
          <p:cNvPr id="6" name="가로 글상자 6"/>
          <p:cNvSpPr txBox="1"/>
          <p:nvPr/>
        </p:nvSpPr>
        <p:spPr>
          <a:xfrm>
            <a:off x="10005059" y="203415"/>
            <a:ext cx="1674057" cy="470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&lt;My Page&gt;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4024" y="4447306"/>
            <a:ext cx="3614058" cy="1180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Based on the trainer's session information, profile details are retrieved, and any modified content is updated.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8233360" y="262275"/>
            <a:ext cx="3502921" cy="4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 management&gt;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5114" y="1632073"/>
            <a:ext cx="5804143" cy="4583670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6068" y="1129062"/>
            <a:ext cx="2633118" cy="3743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0665" y="5268685"/>
            <a:ext cx="4183924" cy="90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The user-submitted membership information is inserted into the MEMBER table to process the registration.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8233360" y="262275"/>
            <a:ext cx="3502921" cy="4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 management&gt;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1759" y="1501330"/>
            <a:ext cx="5568125" cy="4551127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6336" y="1501330"/>
            <a:ext cx="3428251" cy="2746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0595" y="4597178"/>
            <a:ext cx="4145686" cy="118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The function deletes the corresponding member information from the MEMBER table based on the user-inputted member ID and password.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9241" y="475043"/>
            <a:ext cx="1850674" cy="10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T</a:t>
            </a:r>
            <a:r>
              <a:rPr lang="en-US" altLang="ko-KR" sz="6000" b="1"/>
              <a:t>opic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1482580" y="3429000"/>
            <a:ext cx="9226840" cy="143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u="sng"/>
              <a:t>Efficient GYM Management DB System</a:t>
            </a:r>
          </a:p>
          <a:p>
            <a:pPr lvl="0">
              <a:defRPr/>
            </a:pPr>
            <a:endParaRPr lang="ko-KR" altLang="en-US" sz="4400" b="1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9043036" y="203415"/>
            <a:ext cx="2636080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&lt;Member Search&gt;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589" y="1361530"/>
            <a:ext cx="6062120" cy="5140234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35163" y="1904999"/>
            <a:ext cx="4143953" cy="1247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5592" y="3931647"/>
            <a:ext cx="4062634" cy="282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The member information is filtered and sorted based on the member ID and name for retrieval.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9738360" y="203415"/>
            <a:ext cx="1940756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&lt;PT register&gt;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0207" y="1471543"/>
            <a:ext cx="5488936" cy="4844487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0620" y="1622788"/>
            <a:ext cx="3101173" cy="2005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0094" y="4357692"/>
            <a:ext cx="4689022" cy="90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After verifying the validity of the member PT code, the PT information is inserted into the MEMBER_PT table if valid.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10281286" y="203415"/>
            <a:ext cx="1397830" cy="47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&lt;Locker&gt;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782" y="1480457"/>
            <a:ext cx="6053531" cy="5021307"/>
          </a:xfrm>
          <a:prstGeom prst="rect">
            <a:avLst/>
          </a:prstGeom>
        </p:spPr>
      </p:pic>
      <p:sp>
        <p:nvSpPr>
          <p:cNvPr id="2" name="가로 글상자 8"/>
          <p:cNvSpPr txBox="1"/>
          <p:nvPr/>
        </p:nvSpPr>
        <p:spPr>
          <a:xfrm>
            <a:off x="1149531" y="356236"/>
            <a:ext cx="4126229" cy="10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6182D6"/>
                </a:solidFill>
                <a:latin typeface="Calibri"/>
                <a:ea typeface="맑은 고딕"/>
                <a:cs typeface="Calibri"/>
              </a:rPr>
              <a:t>Code </a:t>
            </a: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4323" y="1700219"/>
            <a:ext cx="3449291" cy="20674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8820" y="4511450"/>
            <a:ext cx="3900296" cy="906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The member data is retrieved, and if locker information is available, the locker status is updated.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275648" y="3040795"/>
            <a:ext cx="5640704" cy="776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500" b="1" dirty="0">
                <a:solidFill>
                  <a:schemeClr val="accent1"/>
                </a:solidFill>
              </a:rPr>
              <a:t>I</a:t>
            </a:r>
            <a:r>
              <a:rPr lang="en-US" altLang="ko-KR" sz="4500" b="1" dirty="0"/>
              <a:t>mplementation &amp; Test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 dirty="0"/>
              <a:t>07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8206" y="487255"/>
            <a:ext cx="7438880" cy="99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I</a:t>
            </a:r>
            <a:r>
              <a:rPr lang="en-US" altLang="ko-KR" sz="6000" b="1"/>
              <a:t>mplementation &amp; Test</a:t>
            </a:r>
          </a:p>
        </p:txBody>
      </p:sp>
      <p:sp>
        <p:nvSpPr>
          <p:cNvPr id="5" name="가로 글상자 4">
            <a:hlinkClick r:id="rId2"/>
          </p:cNvPr>
          <p:cNvSpPr txBox="1"/>
          <p:nvPr/>
        </p:nvSpPr>
        <p:spPr>
          <a:xfrm>
            <a:off x="1718310" y="4788047"/>
            <a:ext cx="8757333" cy="467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 u="sng"/>
              <a:t>http://203.249.87.58/1_team/1_team1/gym_website/index.php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4328" y="2804704"/>
            <a:ext cx="1983343" cy="1983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169682" y="3040587"/>
            <a:ext cx="612885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b="1" dirty="0">
                <a:solidFill>
                  <a:srgbClr val="6182D6"/>
                </a:solidFill>
              </a:rPr>
              <a:t>C</a:t>
            </a:r>
            <a:r>
              <a:rPr lang="en-US" altLang="ko-KR" sz="4500" b="1" dirty="0"/>
              <a:t>onclusion / </a:t>
            </a:r>
            <a:r>
              <a:rPr lang="en-US" altLang="ko-KR" sz="4500" b="1" dirty="0">
                <a:solidFill>
                  <a:schemeClr val="accent1"/>
                </a:solidFill>
              </a:rPr>
              <a:t>E</a:t>
            </a:r>
            <a:r>
              <a:rPr lang="en-US" altLang="ko-KR" sz="4500" b="1" dirty="0"/>
              <a:t>xpectation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 dirty="0"/>
              <a:t>08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7675" y="499466"/>
            <a:ext cx="7726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rgbClr val="6182D6"/>
                </a:solidFill>
              </a:rPr>
              <a:t>C</a:t>
            </a:r>
            <a:r>
              <a:rPr lang="en-US" altLang="ko-KR" sz="6000" b="1" dirty="0"/>
              <a:t>onclusion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505271" y="1676438"/>
            <a:ext cx="101968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Importance of Database Design</a:t>
            </a:r>
          </a:p>
          <a:p>
            <a:r>
              <a:rPr lang="en-US" altLang="ko-KR" sz="2400" dirty="0"/>
              <a:t>Understanding the critical role of database design in managing data systematically and ensuring system performance and stability.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2. Understanding of Table Relationships</a:t>
            </a:r>
          </a:p>
          <a:p>
            <a:r>
              <a:rPr lang="en-US" altLang="ko-KR" sz="2400" dirty="0"/>
              <a:t>Gaining expertise in designing table relationships and effectively querying and managing relational databases.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3. Experience with PHP and Oracle Integration</a:t>
            </a:r>
          </a:p>
          <a:p>
            <a:r>
              <a:rPr lang="en-US" altLang="ko-KR" sz="2400" dirty="0"/>
              <a:t>Developing skills in integrating PHP with Oracle to process real-time data, visualize results, and design user-centered interfaces while ensuring system stability.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BD8D-9BDD-C92C-439B-3FEA6F96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F10FD2-15C3-BB5A-612E-3F238F0604B3}"/>
              </a:ext>
            </a:extLst>
          </p:cNvPr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46472-03A6-E0CD-4A3D-27D2B5ADE64A}"/>
              </a:ext>
            </a:extLst>
          </p:cNvPr>
          <p:cNvSpPr txBox="1"/>
          <p:nvPr/>
        </p:nvSpPr>
        <p:spPr>
          <a:xfrm>
            <a:off x="1427675" y="499466"/>
            <a:ext cx="7726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chemeClr val="accent1"/>
                </a:solidFill>
              </a:rPr>
              <a:t>E</a:t>
            </a:r>
            <a:r>
              <a:rPr lang="en-US" altLang="ko-KR" sz="6000" b="1" dirty="0"/>
              <a:t>xpectation</a:t>
            </a:r>
          </a:p>
        </p:txBody>
      </p:sp>
      <p:sp>
        <p:nvSpPr>
          <p:cNvPr id="11" name="가로 글상자 10">
            <a:extLst>
              <a:ext uri="{FF2B5EF4-FFF2-40B4-BE49-F238E27FC236}">
                <a16:creationId xmlns:a16="http://schemas.microsoft.com/office/drawing/2014/main" id="{30A721E4-6C4D-F1D2-9FCF-7FA711C4F2F1}"/>
              </a:ext>
            </a:extLst>
          </p:cNvPr>
          <p:cNvSpPr txBox="1"/>
          <p:nvPr/>
        </p:nvSpPr>
        <p:spPr>
          <a:xfrm>
            <a:off x="1449446" y="1763487"/>
            <a:ext cx="96866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Member Management Efficiency</a:t>
            </a:r>
          </a:p>
          <a:p>
            <a:r>
              <a:rPr lang="en-US" altLang="ko-KR" sz="2400" dirty="0"/>
              <a:t>Systematic management of member information, memberships, PT programs, and lockers simplifies trainers' tasks and boosts efficiency.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2. Data-Driven Insights</a:t>
            </a:r>
          </a:p>
          <a:p>
            <a:r>
              <a:rPr lang="en-US" altLang="ko-KR" sz="2400" dirty="0"/>
              <a:t>Real-time data on registrations, program participation, and locker usage helps improve operational efficiency and service quality.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3. User Experience Enhancement</a:t>
            </a:r>
          </a:p>
          <a:p>
            <a:r>
              <a:rPr lang="en-US" altLang="ko-KR" sz="2400" dirty="0"/>
              <a:t>Intuitive features like easy login, registration, and PT program management provide convenience for both trainers and members.</a:t>
            </a:r>
          </a:p>
        </p:txBody>
      </p:sp>
    </p:spTree>
    <p:extLst>
      <p:ext uri="{BB962C8B-B14F-4D97-AF65-F5344CB8AC3E}">
        <p14:creationId xmlns:p14="http://schemas.microsoft.com/office/powerpoint/2010/main" val="37123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4756785" y="3041210"/>
            <a:ext cx="2678429" cy="7755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500" b="1">
                <a:solidFill>
                  <a:schemeClr val="accent1"/>
                </a:solidFill>
              </a:rPr>
              <a:t>T</a:t>
            </a:r>
            <a:r>
              <a:rPr lang="en-US" altLang="ko-KR" sz="4500" b="1"/>
              <a:t>hank you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9241" y="475043"/>
            <a:ext cx="3727099" cy="10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M</a:t>
            </a:r>
            <a:r>
              <a:rPr lang="en-US" altLang="ko-KR" sz="6000" b="1"/>
              <a:t>otivation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2498516" y="3204039"/>
            <a:ext cx="304800" cy="449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1279241" y="2551429"/>
            <a:ext cx="9811128" cy="523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900" b="1"/>
              <a:t>Why need this DB system for GYM management?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1213485" y="3429000"/>
            <a:ext cx="5013241" cy="541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/>
              <a:t>- To Manage efficient members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1213485" y="3970020"/>
            <a:ext cx="8061106" cy="542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/>
              <a:t>- To manage trainer and class schedules accurately.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4015816" y="4534263"/>
            <a:ext cx="233254" cy="54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3000"/>
          </a:p>
        </p:txBody>
      </p:sp>
      <p:sp>
        <p:nvSpPr>
          <p:cNvPr id="12" name="가로 글상자 11"/>
          <p:cNvSpPr txBox="1"/>
          <p:nvPr/>
        </p:nvSpPr>
        <p:spPr>
          <a:xfrm>
            <a:off x="1213485" y="4512945"/>
            <a:ext cx="5634071" cy="54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/>
              <a:t>- To improve operational efficiency.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3566160" y="3041210"/>
            <a:ext cx="5059679" cy="77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500" b="1">
                <a:solidFill>
                  <a:schemeClr val="accent1"/>
                </a:solidFill>
              </a:rPr>
              <a:t>P</a:t>
            </a:r>
            <a:r>
              <a:rPr lang="en-US" altLang="ko-KR" sz="4500" b="1"/>
              <a:t>roject </a:t>
            </a:r>
            <a:r>
              <a:rPr lang="en-US" altLang="ko-KR" sz="4500" b="1">
                <a:solidFill>
                  <a:schemeClr val="dk1"/>
                </a:solidFill>
              </a:rPr>
              <a:t>P</a:t>
            </a:r>
            <a:r>
              <a:rPr lang="en-US" altLang="ko-KR" sz="4500" b="1"/>
              <a:t>articipation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/>
              <a:t>02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9240" y="83156"/>
            <a:ext cx="6670325" cy="999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P</a:t>
            </a:r>
            <a:r>
              <a:rPr lang="en-US" altLang="ko-KR" sz="6000" b="1"/>
              <a:t>roject </a:t>
            </a:r>
            <a:r>
              <a:rPr lang="en-US" altLang="ko-KR" sz="6000" b="1">
                <a:solidFill>
                  <a:schemeClr val="dk1"/>
                </a:solidFill>
              </a:rPr>
              <a:t>P</a:t>
            </a:r>
            <a:r>
              <a:rPr lang="en-US" altLang="ko-KR" sz="6000" b="1"/>
              <a:t>articipation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41260" y="1234268"/>
            <a:ext cx="4533668" cy="251674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8963" y="1234268"/>
            <a:ext cx="712482" cy="735466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2301446" y="1234268"/>
            <a:ext cx="34474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latin typeface="카카오 Bold"/>
                <a:ea typeface="카카오 Bold"/>
              </a:rPr>
              <a:t>Lee</a:t>
            </a:r>
            <a:r>
              <a:rPr lang="ko-KR" altLang="en-US" sz="2500" dirty="0">
                <a:latin typeface="카카오 Bold"/>
                <a:ea typeface="카카오 Bold"/>
              </a:rPr>
              <a:t> </a:t>
            </a:r>
            <a:r>
              <a:rPr lang="en-US" altLang="ko-KR" sz="2500" dirty="0">
                <a:latin typeface="카카오 Bold"/>
                <a:ea typeface="카카오 Bold"/>
              </a:rPr>
              <a:t>Jung </a:t>
            </a:r>
            <a:r>
              <a:rPr lang="en-US" altLang="ko-KR" sz="2500" dirty="0" err="1">
                <a:latin typeface="카카오 Bold"/>
                <a:ea typeface="카카오 Bold"/>
              </a:rPr>
              <a:t>Hyeok</a:t>
            </a:r>
            <a:r>
              <a:rPr lang="en-US" altLang="ko-KR" sz="2500" dirty="0">
                <a:latin typeface="카카오 Bold"/>
                <a:ea typeface="카카오 Bold"/>
              </a:rPr>
              <a:t> </a:t>
            </a:r>
          </a:p>
          <a:p>
            <a:pPr lvl="0">
              <a:defRPr/>
            </a:pPr>
            <a:r>
              <a:rPr lang="en-US" altLang="ko-KR" sz="2500" dirty="0">
                <a:latin typeface="카카오 Bold"/>
                <a:ea typeface="카카오 Bold"/>
              </a:rPr>
              <a:t>(Team Leader) </a:t>
            </a:r>
          </a:p>
        </p:txBody>
      </p:sp>
      <p:sp>
        <p:nvSpPr>
          <p:cNvPr id="8" name="TextBox 21"/>
          <p:cNvSpPr txBox="1"/>
          <p:nvPr/>
        </p:nvSpPr>
        <p:spPr>
          <a:xfrm>
            <a:off x="1441260" y="2084911"/>
            <a:ext cx="5064680" cy="1306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DB TOPIC Consultation. 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Homepage organization and development         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Assistance with overall homepage structuring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Active participation in DB meetings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</a:t>
            </a:r>
            <a:r>
              <a:rPr lang="en-US" altLang="ko-KR" sz="1600">
                <a:latin typeface="카카오 Bold"/>
                <a:ea typeface="카카오 Bold"/>
              </a:rPr>
              <a:t> PPT production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80096" y="1213213"/>
            <a:ext cx="4533668" cy="253780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래픽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0265" y="1234268"/>
            <a:ext cx="712482" cy="735466"/>
          </a:xfrm>
          <a:prstGeom prst="rect">
            <a:avLst/>
          </a:prstGeom>
        </p:spPr>
      </p:pic>
      <p:sp>
        <p:nvSpPr>
          <p:cNvPr id="11" name="TextBox 28"/>
          <p:cNvSpPr txBox="1"/>
          <p:nvPr/>
        </p:nvSpPr>
        <p:spPr>
          <a:xfrm>
            <a:off x="7949565" y="1424129"/>
            <a:ext cx="3447416" cy="46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카카오 Bold"/>
                <a:ea typeface="카카오 Bold"/>
              </a:rPr>
              <a:t>Lee Jin Woo </a:t>
            </a:r>
          </a:p>
        </p:txBody>
      </p:sp>
      <p:sp>
        <p:nvSpPr>
          <p:cNvPr id="12" name="TextBox 29"/>
          <p:cNvSpPr txBox="1"/>
          <p:nvPr/>
        </p:nvSpPr>
        <p:spPr>
          <a:xfrm>
            <a:off x="6896879" y="1878766"/>
            <a:ext cx="4516885" cy="15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DB TOPIC Consultation. 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Assistance with organizing the DB table as a whole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Homepage organization and development        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Assistance with overall homepage structuring</a:t>
            </a:r>
          </a:p>
          <a:p>
            <a:pPr lvl="0">
              <a:defRPr/>
            </a:pPr>
            <a:r>
              <a:rPr lang="ko-KR" altLang="en-US" sz="1600">
                <a:latin typeface="카카오 Bold"/>
                <a:ea typeface="카카오 Bold"/>
              </a:rPr>
              <a:t>▪ </a:t>
            </a:r>
            <a:r>
              <a:rPr lang="en-US" altLang="ko-KR" sz="1600">
                <a:latin typeface="카카오 Bold"/>
                <a:ea typeface="카카오 Bold"/>
              </a:rPr>
              <a:t>Active participation in DB meetings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16325" y="3821673"/>
            <a:ext cx="4533668" cy="277507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4" name="그래픽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8963" y="3821673"/>
            <a:ext cx="712482" cy="735466"/>
          </a:xfrm>
          <a:prstGeom prst="rect">
            <a:avLst/>
          </a:prstGeom>
        </p:spPr>
      </p:pic>
      <p:sp>
        <p:nvSpPr>
          <p:cNvPr id="15" name="TextBox 34"/>
          <p:cNvSpPr txBox="1"/>
          <p:nvPr/>
        </p:nvSpPr>
        <p:spPr>
          <a:xfrm>
            <a:off x="2301446" y="4080770"/>
            <a:ext cx="3447415" cy="46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카카오 Bold"/>
                <a:ea typeface="카카오 Bold"/>
              </a:rPr>
              <a:t>Kim Yun Ho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80096" y="3821673"/>
            <a:ext cx="4533668" cy="277507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래픽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00265" y="3821673"/>
            <a:ext cx="712482" cy="735466"/>
          </a:xfrm>
          <a:prstGeom prst="rect">
            <a:avLst/>
          </a:prstGeom>
        </p:spPr>
      </p:pic>
      <p:sp>
        <p:nvSpPr>
          <p:cNvPr id="19" name="TextBox 38"/>
          <p:cNvSpPr txBox="1"/>
          <p:nvPr/>
        </p:nvSpPr>
        <p:spPr>
          <a:xfrm>
            <a:off x="7812748" y="4082910"/>
            <a:ext cx="3447416" cy="46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카카오 Bold"/>
                <a:ea typeface="카카오 Bold"/>
              </a:rPr>
              <a:t>Lee Jae Beom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02608" y="3332005"/>
            <a:ext cx="2272320" cy="419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713494" y="3391237"/>
            <a:ext cx="757631" cy="319657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20%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36106" y="3322448"/>
            <a:ext cx="2272320" cy="41900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36106" y="3381681"/>
            <a:ext cx="1136160" cy="319657"/>
          </a:xfrm>
          <a:prstGeom prst="rect">
            <a:avLst/>
          </a:prstGeom>
          <a:solidFill>
            <a:srgbClr val="289B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40%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83159" y="6177734"/>
            <a:ext cx="2272320" cy="41900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94045" y="6236966"/>
            <a:ext cx="777080" cy="319657"/>
          </a:xfrm>
          <a:prstGeom prst="rect">
            <a:avLst/>
          </a:prstGeom>
          <a:solidFill>
            <a:srgbClr val="9D5CB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20%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141444" y="6177734"/>
            <a:ext cx="2272320" cy="41900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41444" y="6236966"/>
            <a:ext cx="777080" cy="319657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20%</a:t>
            </a:r>
          </a:p>
        </p:txBody>
      </p:sp>
      <p:sp>
        <p:nvSpPr>
          <p:cNvPr id="31" name="TextBox 29"/>
          <p:cNvSpPr txBox="1"/>
          <p:nvPr/>
        </p:nvSpPr>
        <p:spPr>
          <a:xfrm>
            <a:off x="1416325" y="4690621"/>
            <a:ext cx="4516885" cy="15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DB TOPIC Consultation.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Assistance with organizing the DB table as a whole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Homepage organization and development 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Assistance with overall homepage structuring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Active participation in DB meetings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6877663" y="4679735"/>
            <a:ext cx="4516885" cy="15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DB TOPIC Consultation.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Assistance with organizing the DB table as a whole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Homepage organization and development 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Assistance with overall homepage structuring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▪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카카오 Bold"/>
                <a:ea typeface="카카오 Bold"/>
              </a:rPr>
              <a:t>Active participation in DB meetings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40256" y="1536057"/>
            <a:ext cx="7511488" cy="378588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2861311" y="3274059"/>
            <a:ext cx="6469379" cy="77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500" b="1">
                <a:solidFill>
                  <a:schemeClr val="accent1"/>
                </a:solidFill>
              </a:rPr>
              <a:t>R</a:t>
            </a:r>
            <a:r>
              <a:rPr lang="en-US" altLang="ko-KR" sz="4500" b="1"/>
              <a:t>equirement Specification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0212" y="1536057"/>
            <a:ext cx="1111531" cy="11112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5900" b="1"/>
              <a:t>03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5762" y="1536057"/>
            <a:ext cx="1355735" cy="135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53705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1789" y="487254"/>
            <a:ext cx="8555355" cy="10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accent1"/>
                </a:solidFill>
              </a:rPr>
              <a:t>R</a:t>
            </a:r>
            <a:r>
              <a:rPr lang="en-US" altLang="ko-KR" sz="6000" b="1"/>
              <a:t>equirement Specification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4105610" y="2358480"/>
            <a:ext cx="3980780" cy="523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900" b="1"/>
              <a:t>Functional requirements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1376922" y="3429000"/>
            <a:ext cx="9481313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100" dirty="0"/>
              <a:t>- </a:t>
            </a:r>
            <a:r>
              <a:rPr lang="ko-KR" altLang="en-US" sz="2100" dirty="0" err="1"/>
              <a:t>Only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administrators</a:t>
            </a:r>
            <a:r>
              <a:rPr lang="en-US" altLang="ko-KR" sz="2100" dirty="0"/>
              <a:t>(trainers)</a:t>
            </a:r>
            <a:r>
              <a:rPr lang="ko-KR" altLang="en-US" sz="2100" dirty="0"/>
              <a:t> </a:t>
            </a:r>
            <a:r>
              <a:rPr lang="ko-KR" altLang="en-US" sz="2100" dirty="0" err="1"/>
              <a:t>can</a:t>
            </a:r>
            <a:r>
              <a:rPr lang="ko-KR" altLang="en-US" sz="2100" dirty="0"/>
              <a:t> </a:t>
            </a:r>
            <a:r>
              <a:rPr lang="ko-KR" altLang="en-US" sz="2100" dirty="0" err="1"/>
              <a:t>operate</a:t>
            </a:r>
            <a:r>
              <a:rPr lang="ko-KR" altLang="en-US" sz="2100" dirty="0"/>
              <a:t> </a:t>
            </a:r>
            <a:r>
              <a:rPr lang="ko-KR" altLang="en-US" sz="2100" dirty="0" err="1"/>
              <a:t>management</a:t>
            </a:r>
            <a:r>
              <a:rPr lang="ko-KR" altLang="en-US" sz="2100" dirty="0"/>
              <a:t> </a:t>
            </a:r>
            <a:r>
              <a:rPr lang="ko-KR" altLang="en-US" sz="2100" dirty="0" err="1"/>
              <a:t>functions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</a:t>
            </a:r>
            <a:r>
              <a:rPr lang="ko-KR" altLang="en-US" sz="2100" dirty="0" err="1"/>
              <a:t>Member</a:t>
            </a:r>
            <a:r>
              <a:rPr lang="ko-KR" altLang="en-US" sz="2100" dirty="0"/>
              <a:t> </a:t>
            </a:r>
            <a:r>
              <a:rPr lang="ko-KR" altLang="en-US" sz="2100" dirty="0" err="1"/>
              <a:t>registration</a:t>
            </a:r>
            <a:r>
              <a:rPr lang="ko-KR" altLang="en-US" sz="2100" dirty="0"/>
              <a:t> and </a:t>
            </a:r>
            <a:r>
              <a:rPr lang="ko-KR" altLang="en-US" sz="2100" dirty="0" err="1"/>
              <a:t>withdrawal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are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available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</a:t>
            </a:r>
            <a:r>
              <a:rPr lang="ko-KR" altLang="en-US" sz="2100" dirty="0" err="1"/>
              <a:t>Member</a:t>
            </a:r>
            <a:r>
              <a:rPr lang="ko-KR" altLang="en-US" sz="2100" dirty="0"/>
              <a:t> </a:t>
            </a:r>
            <a:r>
              <a:rPr lang="ko-KR" altLang="en-US" sz="2100" dirty="0" err="1"/>
              <a:t>search</a:t>
            </a:r>
            <a:r>
              <a:rPr lang="ko-KR" altLang="en-US" sz="2100" dirty="0"/>
              <a:t> </a:t>
            </a:r>
            <a:r>
              <a:rPr lang="ko-KR" altLang="en-US" sz="2100" dirty="0" err="1"/>
              <a:t>functionality</a:t>
            </a:r>
            <a:r>
              <a:rPr lang="ko-KR" altLang="en-US" sz="2100" dirty="0"/>
              <a:t> </a:t>
            </a:r>
            <a:r>
              <a:rPr lang="ko-KR" altLang="en-US" sz="2100" dirty="0" err="1"/>
              <a:t>is</a:t>
            </a:r>
            <a:r>
              <a:rPr lang="ko-KR" altLang="en-US" sz="2100" dirty="0"/>
              <a:t> </a:t>
            </a:r>
            <a:r>
              <a:rPr lang="ko-KR" altLang="en-US" sz="2100" dirty="0" err="1"/>
              <a:t>provided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</a:t>
            </a:r>
            <a:r>
              <a:rPr lang="ko-KR" altLang="en-US" sz="2100" dirty="0" err="1"/>
              <a:t>Check</a:t>
            </a:r>
            <a:r>
              <a:rPr lang="ko-KR" altLang="en-US" sz="2100" dirty="0"/>
              <a:t> </a:t>
            </a:r>
            <a:r>
              <a:rPr lang="ko-KR" altLang="en-US" sz="2100" dirty="0" err="1"/>
              <a:t>locker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activation</a:t>
            </a:r>
            <a:r>
              <a:rPr lang="ko-KR" altLang="en-US" sz="2100" dirty="0"/>
              <a:t> and </a:t>
            </a:r>
            <a:r>
              <a:rPr lang="ko-KR" altLang="en-US" sz="2100" dirty="0" err="1"/>
              <a:t>deactivation</a:t>
            </a:r>
            <a:r>
              <a:rPr lang="ko-KR" altLang="en-US" sz="2100" dirty="0"/>
              <a:t> </a:t>
            </a:r>
            <a:r>
              <a:rPr lang="ko-KR" altLang="en-US" sz="2100" dirty="0" err="1"/>
              <a:t>status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ID </a:t>
            </a:r>
            <a:r>
              <a:rPr lang="ko-KR" altLang="en-US" sz="2100" dirty="0" err="1"/>
              <a:t>duplication</a:t>
            </a:r>
            <a:r>
              <a:rPr lang="ko-KR" altLang="en-US" sz="2100" dirty="0"/>
              <a:t> </a:t>
            </a:r>
            <a:r>
              <a:rPr lang="ko-KR" altLang="en-US" sz="2100" dirty="0" err="1"/>
              <a:t>is</a:t>
            </a:r>
            <a:r>
              <a:rPr lang="ko-KR" altLang="en-US" sz="2100" dirty="0"/>
              <a:t> </a:t>
            </a:r>
            <a:r>
              <a:rPr lang="ko-KR" altLang="en-US" sz="2100" dirty="0" err="1"/>
              <a:t>not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allowed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</a:t>
            </a:r>
            <a:r>
              <a:rPr lang="ko-KR" altLang="en-US" sz="2100" dirty="0" err="1"/>
              <a:t>Passwords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are</a:t>
            </a:r>
            <a:r>
              <a:rPr lang="ko-KR" altLang="en-US" sz="2100" dirty="0"/>
              <a:t> </a:t>
            </a:r>
            <a:r>
              <a:rPr lang="ko-KR" altLang="en-US" sz="2100" dirty="0" err="1"/>
              <a:t>encrypted</a:t>
            </a:r>
            <a:r>
              <a:rPr lang="ko-KR" altLang="en-US" sz="2100" dirty="0"/>
              <a:t> </a:t>
            </a:r>
            <a:r>
              <a:rPr lang="ko-KR" altLang="en-US" sz="2100" dirty="0" err="1"/>
              <a:t>in</a:t>
            </a:r>
            <a:r>
              <a:rPr lang="ko-KR" altLang="en-US" sz="2100" dirty="0"/>
              <a:t> </a:t>
            </a:r>
            <a:r>
              <a:rPr lang="ko-KR" altLang="en-US" sz="2100" dirty="0" err="1"/>
              <a:t>the</a:t>
            </a:r>
            <a:r>
              <a:rPr lang="ko-KR" altLang="en-US" sz="2100" dirty="0"/>
              <a:t> </a:t>
            </a:r>
            <a:r>
              <a:rPr lang="ko-KR" altLang="en-US" sz="2100" dirty="0" err="1"/>
              <a:t>database</a:t>
            </a:r>
            <a:r>
              <a:rPr lang="ko-KR" altLang="en-US" sz="2100" dirty="0"/>
              <a:t>.</a:t>
            </a:r>
          </a:p>
          <a:p>
            <a:pPr lvl="0">
              <a:defRPr/>
            </a:pPr>
            <a:r>
              <a:rPr lang="en-US" altLang="ko-KR" sz="2100" dirty="0"/>
              <a:t>-</a:t>
            </a:r>
            <a:r>
              <a:rPr lang="ko-KR" altLang="en-US" sz="2100" dirty="0"/>
              <a:t> </a:t>
            </a:r>
            <a:r>
              <a:rPr lang="ko-KR" altLang="en-US" sz="2100" dirty="0" err="1"/>
              <a:t>Modification</a:t>
            </a:r>
            <a:r>
              <a:rPr lang="ko-KR" altLang="en-US" sz="2100" dirty="0"/>
              <a:t> and </a:t>
            </a:r>
            <a:r>
              <a:rPr lang="ko-KR" altLang="en-US" sz="2100" dirty="0" err="1"/>
              <a:t>deletion</a:t>
            </a:r>
            <a:r>
              <a:rPr lang="ko-KR" altLang="en-US" sz="2100" dirty="0"/>
              <a:t> of </a:t>
            </a:r>
            <a:r>
              <a:rPr lang="ko-KR" altLang="en-US" sz="2100" dirty="0" err="1"/>
              <a:t>member</a:t>
            </a:r>
            <a:r>
              <a:rPr lang="ko-KR" altLang="en-US" sz="2100" dirty="0"/>
              <a:t> and </a:t>
            </a:r>
            <a:r>
              <a:rPr lang="ko-KR" altLang="en-US" sz="2100" dirty="0" err="1"/>
              <a:t>administrator</a:t>
            </a:r>
            <a:r>
              <a:rPr lang="ko-KR" altLang="en-US" sz="2100" dirty="0"/>
              <a:t> </a:t>
            </a:r>
            <a:r>
              <a:rPr lang="ko-KR" altLang="en-US" sz="2100" dirty="0" err="1"/>
              <a:t>information</a:t>
            </a:r>
            <a:r>
              <a:rPr lang="ko-KR" altLang="en-US" sz="2100" dirty="0"/>
              <a:t> </a:t>
            </a:r>
            <a:r>
              <a:rPr lang="ko-KR" altLang="en-US" sz="2100" dirty="0" err="1"/>
              <a:t>are</a:t>
            </a:r>
            <a:r>
              <a:rPr lang="ko-KR" altLang="en-US" sz="2100" dirty="0"/>
              <a:t> </a:t>
            </a:r>
            <a:r>
              <a:rPr lang="ko-KR" altLang="en-US" sz="2100" dirty="0" err="1"/>
              <a:t>supported</a:t>
            </a:r>
            <a:r>
              <a:rPr lang="ko-KR" altLang="en-US" sz="21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1114</Words>
  <Application>Microsoft Office PowerPoint</Application>
  <PresentationFormat>와이드스크린</PresentationFormat>
  <Paragraphs>293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나눔고딕 ExtraBold</vt:lpstr>
      <vt:lpstr>맑은 고딕</vt:lpstr>
      <vt:lpstr>카카오 Bold</vt:lpstr>
      <vt:lpstr>Arial</vt:lpstr>
      <vt:lpstr>Calibri</vt:lpstr>
      <vt:lpstr>Wingdings</vt:lpstr>
      <vt:lpstr>한컴오피스</vt:lpstr>
      <vt:lpstr>Gym Management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Design</vt:lpstr>
      <vt:lpstr>DB Design</vt:lpstr>
      <vt:lpstr>DB Design</vt:lpstr>
      <vt:lpstr>DB Design</vt:lpstr>
      <vt:lpstr>DB Design</vt:lpstr>
      <vt:lpstr>DB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 System</dc:title>
  <dc:creator>82103</dc:creator>
  <cp:lastModifiedBy>진우 이</cp:lastModifiedBy>
  <cp:revision>115</cp:revision>
  <dcterms:created xsi:type="dcterms:W3CDTF">2024-11-24T07:59:31Z</dcterms:created>
  <dcterms:modified xsi:type="dcterms:W3CDTF">2024-12-09T15:33:55Z</dcterms:modified>
  <cp:version>1100.0100.01</cp:version>
</cp:coreProperties>
</file>